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58" r:id="rId6"/>
    <p:sldId id="260" r:id="rId7"/>
    <p:sldId id="262" r:id="rId8"/>
    <p:sldId id="263" r:id="rId9"/>
    <p:sldId id="264" r:id="rId10"/>
    <p:sldId id="265" r:id="rId11"/>
    <p:sldId id="266" r:id="rId12"/>
    <p:sldId id="268" r:id="rId13"/>
    <p:sldId id="269" r:id="rId14"/>
    <p:sldId id="267"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930" y="-45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45A229-3E48-4734-B6DB-9448B6DAAF4F}" type="datetimeFigureOut">
              <a:rPr lang="en-US" smtClean="0"/>
              <a:pPr/>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86B67-AE4D-4637-990C-1C3A622E12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45A229-3E48-4734-B6DB-9448B6DAAF4F}" type="datetimeFigureOut">
              <a:rPr lang="en-US" smtClean="0"/>
              <a:pPr/>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86B67-AE4D-4637-990C-1C3A622E12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45A229-3E48-4734-B6DB-9448B6DAAF4F}" type="datetimeFigureOut">
              <a:rPr lang="en-US" smtClean="0"/>
              <a:pPr/>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86B67-AE4D-4637-990C-1C3A622E12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45A229-3E48-4734-B6DB-9448B6DAAF4F}" type="datetimeFigureOut">
              <a:rPr lang="en-US" smtClean="0"/>
              <a:pPr/>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86B67-AE4D-4637-990C-1C3A622E123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45A229-3E48-4734-B6DB-9448B6DAAF4F}" type="datetimeFigureOut">
              <a:rPr lang="en-US" smtClean="0"/>
              <a:pPr/>
              <a:t>11/21/2024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86B67-AE4D-4637-990C-1C3A622E123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45A229-3E48-4734-B6DB-9448B6DAAF4F}" type="datetimeFigureOut">
              <a:rPr lang="en-US" smtClean="0"/>
              <a:pPr/>
              <a:t>11/21/2024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86B67-AE4D-4637-990C-1C3A622E12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45A229-3E48-4734-B6DB-9448B6DAAF4F}" type="datetimeFigureOut">
              <a:rPr lang="en-US" smtClean="0"/>
              <a:pPr/>
              <a:t>11/21/2024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86B67-AE4D-4637-990C-1C3A622E12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45A229-3E48-4734-B6DB-9448B6DAAF4F}" type="datetimeFigureOut">
              <a:rPr lang="en-US" smtClean="0"/>
              <a:pPr/>
              <a:t>11/21/2024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86B67-AE4D-4637-990C-1C3A622E12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45A229-3E48-4734-B6DB-9448B6DAAF4F}" type="datetimeFigureOut">
              <a:rPr lang="en-US" smtClean="0"/>
              <a:pPr/>
              <a:t>11/21/2024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86B67-AE4D-4637-990C-1C3A622E12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45A229-3E48-4734-B6DB-9448B6DAAF4F}" type="datetimeFigureOut">
              <a:rPr lang="en-US" smtClean="0"/>
              <a:pPr/>
              <a:t>11/21/2024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86B67-AE4D-4637-990C-1C3A622E12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45A229-3E48-4734-B6DB-9448B6DAAF4F}" type="datetimeFigureOut">
              <a:rPr lang="en-US" smtClean="0"/>
              <a:pPr/>
              <a:t>11/21/2024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86B67-AE4D-4637-990C-1C3A622E123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45A229-3E48-4734-B6DB-9448B6DAAF4F}" type="datetimeFigureOut">
              <a:rPr lang="en-US" smtClean="0"/>
              <a:pPr/>
              <a:t>11/21/2024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86B67-AE4D-4637-990C-1C3A622E123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609601"/>
            <a:ext cx="8763000" cy="1981199"/>
          </a:xfrm>
        </p:spPr>
        <p:txBody>
          <a:bodyPr/>
          <a:lstStyle/>
          <a:p>
            <a:r>
              <a:rPr lang="en-US" dirty="0" smtClean="0"/>
              <a:t> </a:t>
            </a:r>
            <a:r>
              <a:rPr lang="en-US" sz="4800" dirty="0" smtClean="0"/>
              <a:t>Climate Change </a:t>
            </a:r>
            <a:r>
              <a:rPr lang="en-US" sz="4800" dirty="0" smtClean="0"/>
              <a:t>I</a:t>
            </a:r>
            <a:r>
              <a:rPr lang="en-US" sz="4800" dirty="0" smtClean="0"/>
              <a:t>mpacts Across Thematic Areas</a:t>
            </a:r>
            <a:endParaRPr lang="en-US" sz="4800" dirty="0"/>
          </a:p>
        </p:txBody>
      </p:sp>
      <p:sp>
        <p:nvSpPr>
          <p:cNvPr id="3" name="Subtitle 2"/>
          <p:cNvSpPr>
            <a:spLocks noGrp="1"/>
          </p:cNvSpPr>
          <p:nvPr>
            <p:ph type="subTitle" idx="1"/>
          </p:nvPr>
        </p:nvSpPr>
        <p:spPr>
          <a:xfrm>
            <a:off x="228600" y="2438400"/>
            <a:ext cx="8763000" cy="4038600"/>
          </a:xfrm>
        </p:spPr>
        <p:txBody>
          <a:bodyPr>
            <a:normAutofit fontScale="85000" lnSpcReduction="20000"/>
          </a:bodyPr>
          <a:lstStyle/>
          <a:p>
            <a:endParaRPr lang="en-US" b="1" dirty="0" smtClean="0">
              <a:solidFill>
                <a:schemeClr val="tx2">
                  <a:lumMod val="10000"/>
                </a:schemeClr>
              </a:solidFill>
            </a:endParaRPr>
          </a:p>
          <a:p>
            <a:r>
              <a:rPr lang="en-US" b="1" dirty="0" smtClean="0">
                <a:solidFill>
                  <a:schemeClr val="tx2">
                    <a:lumMod val="10000"/>
                  </a:schemeClr>
                </a:solidFill>
              </a:rPr>
              <a:t>Presented by : </a:t>
            </a:r>
            <a:r>
              <a:rPr lang="en-US" b="1" dirty="0" err="1" smtClean="0">
                <a:solidFill>
                  <a:schemeClr val="tx2">
                    <a:lumMod val="10000"/>
                  </a:schemeClr>
                </a:solidFill>
              </a:rPr>
              <a:t>Yusupha</a:t>
            </a:r>
            <a:r>
              <a:rPr lang="en-US" b="1" dirty="0" smtClean="0">
                <a:solidFill>
                  <a:schemeClr val="tx2">
                    <a:lumMod val="10000"/>
                  </a:schemeClr>
                </a:solidFill>
              </a:rPr>
              <a:t> </a:t>
            </a:r>
            <a:r>
              <a:rPr lang="en-US" b="1" dirty="0" err="1" smtClean="0">
                <a:solidFill>
                  <a:schemeClr val="tx2">
                    <a:lumMod val="10000"/>
                  </a:schemeClr>
                </a:solidFill>
              </a:rPr>
              <a:t>Bojang</a:t>
            </a:r>
            <a:endParaRPr lang="en-US" b="1" dirty="0" smtClean="0">
              <a:solidFill>
                <a:schemeClr val="tx2">
                  <a:lumMod val="10000"/>
                </a:schemeClr>
              </a:solidFill>
            </a:endParaRPr>
          </a:p>
          <a:p>
            <a:r>
              <a:rPr lang="en-US" b="1" dirty="0" smtClean="0">
                <a:solidFill>
                  <a:schemeClr val="tx2">
                    <a:lumMod val="10000"/>
                  </a:schemeClr>
                </a:solidFill>
              </a:rPr>
              <a:t>                     TITTLE : Senior Hydrological Superintendent</a:t>
            </a:r>
          </a:p>
          <a:p>
            <a:r>
              <a:rPr lang="en-US" b="1" dirty="0" smtClean="0">
                <a:solidFill>
                  <a:schemeClr val="tx2">
                    <a:lumMod val="10000"/>
                  </a:schemeClr>
                </a:solidFill>
              </a:rPr>
              <a:t>                     </a:t>
            </a:r>
            <a:r>
              <a:rPr lang="en-US" b="1" dirty="0" smtClean="0">
                <a:solidFill>
                  <a:schemeClr val="accent4">
                    <a:lumMod val="50000"/>
                  </a:schemeClr>
                </a:solidFill>
              </a:rPr>
              <a:t> </a:t>
            </a:r>
            <a:endParaRPr lang="en-US" b="1" dirty="0" smtClean="0">
              <a:solidFill>
                <a:schemeClr val="tx2">
                  <a:lumMod val="10000"/>
                </a:schemeClr>
              </a:solidFill>
            </a:endParaRPr>
          </a:p>
          <a:p>
            <a:endParaRPr lang="en-US" b="1" dirty="0" smtClean="0">
              <a:solidFill>
                <a:schemeClr val="tx2">
                  <a:lumMod val="10000"/>
                </a:schemeClr>
              </a:solidFill>
            </a:endParaRPr>
          </a:p>
          <a:p>
            <a:r>
              <a:rPr lang="en-US" sz="4400" b="1" dirty="0" smtClean="0">
                <a:solidFill>
                  <a:srgbClr val="7030A0"/>
                </a:solidFill>
              </a:rPr>
              <a:t>Department of Water Resources</a:t>
            </a:r>
          </a:p>
          <a:p>
            <a:endParaRPr lang="en-US" sz="3600" b="1" dirty="0" smtClean="0">
              <a:solidFill>
                <a:srgbClr val="7030A0"/>
              </a:solidFill>
            </a:endParaRPr>
          </a:p>
          <a:p>
            <a:r>
              <a:rPr lang="en-US" sz="2600" b="1" dirty="0" smtClean="0">
                <a:solidFill>
                  <a:srgbClr val="7030A0"/>
                </a:solidFill>
              </a:rPr>
              <a:t>Ministry of Fisheries, Water Resources &amp; National Assembly Matters</a:t>
            </a:r>
          </a:p>
          <a:p>
            <a:r>
              <a:rPr lang="en-US" sz="1900" b="1" dirty="0" smtClean="0">
                <a:solidFill>
                  <a:srgbClr val="7030A0"/>
                </a:solidFill>
                <a:latin typeface="Cambria" panose="02040503050406030204" pitchFamily="18" charset="0"/>
                <a:cs typeface="Cambria" panose="02040503050406030204" pitchFamily="18" charset="0"/>
              </a:rPr>
              <a:t>Nov 2024</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b="1" dirty="0" smtClean="0"/>
              <a:t/>
            </a:r>
            <a:br>
              <a:rPr lang="en-US" b="1" dirty="0" smtClean="0"/>
            </a:br>
            <a:r>
              <a:rPr lang="en-US" b="1" dirty="0" smtClean="0"/>
              <a:t>7</a:t>
            </a:r>
            <a:r>
              <a:rPr lang="en-US" b="1" dirty="0" smtClean="0"/>
              <a:t>. Biodiversity and Ecosystems</a:t>
            </a:r>
            <a:r>
              <a:rPr lang="en-US" dirty="0" smtClean="0"/>
              <a:t/>
            </a:r>
            <a:br>
              <a:rPr lang="en-US" dirty="0" smtClean="0"/>
            </a:br>
            <a:endParaRPr lang="en-US" dirty="0"/>
          </a:p>
        </p:txBody>
      </p:sp>
      <p:sp>
        <p:nvSpPr>
          <p:cNvPr id="3" name="Content Placeholder 2"/>
          <p:cNvSpPr>
            <a:spLocks noGrp="1"/>
          </p:cNvSpPr>
          <p:nvPr>
            <p:ph idx="1"/>
          </p:nvPr>
        </p:nvSpPr>
        <p:spPr>
          <a:xfrm>
            <a:off x="152400" y="1143000"/>
            <a:ext cx="8839200" cy="5486400"/>
          </a:xfrm>
        </p:spPr>
        <p:txBody>
          <a:bodyPr>
            <a:normAutofit fontScale="92500" lnSpcReduction="10000"/>
          </a:bodyPr>
          <a:lstStyle/>
          <a:p>
            <a:pPr lvl="0"/>
            <a:r>
              <a:rPr lang="en-US" b="1" dirty="0" smtClean="0"/>
              <a:t>Loss </a:t>
            </a:r>
            <a:r>
              <a:rPr lang="en-US" b="1" dirty="0"/>
              <a:t>of Biodiversity:</a:t>
            </a:r>
            <a:r>
              <a:rPr lang="en-US" dirty="0"/>
              <a:t> Climate change, coupled with deforestation and land-use change, threatens biodiversity in The Gambia. Changes in temperature and precipitation affect ecosystems, wildlife habitats, and plant species, including those that are vital for food, medicine, and livelihoods</a:t>
            </a:r>
            <a:r>
              <a:rPr lang="en-US" dirty="0" smtClean="0"/>
              <a:t>.</a:t>
            </a:r>
          </a:p>
          <a:p>
            <a:pPr lvl="0"/>
            <a:endParaRPr lang="en-US" dirty="0"/>
          </a:p>
          <a:p>
            <a:pPr lvl="0"/>
            <a:r>
              <a:rPr lang="en-US" b="1" dirty="0"/>
              <a:t>Mangroves and Wetlands:</a:t>
            </a:r>
            <a:r>
              <a:rPr lang="en-US" dirty="0"/>
              <a:t> Mangrove ecosystems along the coast, which serve as nurseries for fish and protect against storm surges, are under threat from rising sea levels, coastal erosion, and human development.</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b="1" dirty="0" smtClean="0"/>
              <a:t/>
            </a:r>
            <a:br>
              <a:rPr lang="en-US" b="1" dirty="0" smtClean="0"/>
            </a:br>
            <a:r>
              <a:rPr lang="en-US" b="1" dirty="0" smtClean="0"/>
              <a:t>8</a:t>
            </a:r>
            <a:r>
              <a:rPr lang="en-US" b="1" dirty="0" smtClean="0"/>
              <a:t>. Economy and Infrastructure</a:t>
            </a:r>
            <a:r>
              <a:rPr lang="en-US" dirty="0" smtClean="0"/>
              <a:t/>
            </a:r>
            <a:br>
              <a:rPr lang="en-US" dirty="0" smtClean="0"/>
            </a:br>
            <a:endParaRPr lang="en-US" dirty="0"/>
          </a:p>
        </p:txBody>
      </p:sp>
      <p:sp>
        <p:nvSpPr>
          <p:cNvPr id="3" name="Content Placeholder 2"/>
          <p:cNvSpPr>
            <a:spLocks noGrp="1"/>
          </p:cNvSpPr>
          <p:nvPr>
            <p:ph idx="1"/>
          </p:nvPr>
        </p:nvSpPr>
        <p:spPr>
          <a:xfrm>
            <a:off x="152400" y="1143000"/>
            <a:ext cx="8839200" cy="5562600"/>
          </a:xfrm>
        </p:spPr>
        <p:txBody>
          <a:bodyPr>
            <a:normAutofit fontScale="77500" lnSpcReduction="20000"/>
          </a:bodyPr>
          <a:lstStyle/>
          <a:p>
            <a:pPr lvl="0"/>
            <a:r>
              <a:rPr lang="en-US" b="1" dirty="0" smtClean="0"/>
              <a:t>Economic </a:t>
            </a:r>
            <a:r>
              <a:rPr lang="en-US" b="1" dirty="0"/>
              <a:t>Vulnerability:</a:t>
            </a:r>
            <a:r>
              <a:rPr lang="en-US" dirty="0"/>
              <a:t> Climate change poses a significant risk to The Gambia’s economy, particularly because of its dependence on climate-sensitive sectors such as agriculture and tourism. Climate-related disruptions can lead to a decline in productivity and income, especially for vulnerable communities</a:t>
            </a:r>
            <a:r>
              <a:rPr lang="en-US" dirty="0" smtClean="0"/>
              <a:t>.</a:t>
            </a:r>
          </a:p>
          <a:p>
            <a:pPr lvl="0"/>
            <a:endParaRPr lang="en-US" dirty="0"/>
          </a:p>
          <a:p>
            <a:pPr lvl="0"/>
            <a:r>
              <a:rPr lang="en-US" b="1" dirty="0"/>
              <a:t>Damage to Infrastructure:</a:t>
            </a:r>
            <a:r>
              <a:rPr lang="en-US" dirty="0"/>
              <a:t> Increased flooding and coastal erosion are damaging critical infrastructure such as roads, bridges, and buildings, especially in urban areas. This impacts both daily life and the ability to recover from extreme weather events</a:t>
            </a:r>
            <a:r>
              <a:rPr lang="en-US" dirty="0" smtClean="0"/>
              <a:t>.</a:t>
            </a:r>
          </a:p>
          <a:p>
            <a:pPr lvl="0"/>
            <a:endParaRPr lang="en-US" dirty="0"/>
          </a:p>
          <a:p>
            <a:pPr lvl="0"/>
            <a:r>
              <a:rPr lang="en-US" b="1" dirty="0"/>
              <a:t>Tourism:</a:t>
            </a:r>
            <a:r>
              <a:rPr lang="en-US" dirty="0"/>
              <a:t> The tourism sector, heavily reliant on The Gambia’s beaches and wildlife, is also vulnerable to climate change. Coastal erosion, rising sea levels, and changing weather patterns could reduce the attractiveness of these destinations.</a:t>
            </a:r>
          </a:p>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b="1" dirty="0" smtClean="0"/>
              <a:t/>
            </a:r>
            <a:br>
              <a:rPr lang="en-US" b="1" dirty="0" smtClean="0"/>
            </a:br>
            <a:r>
              <a:rPr lang="en-US" b="1" dirty="0" smtClean="0"/>
              <a:t>9</a:t>
            </a:r>
            <a:r>
              <a:rPr lang="en-US" b="1" dirty="0" smtClean="0"/>
              <a:t>. Disaster Risk Management</a:t>
            </a:r>
            <a:r>
              <a:rPr lang="en-US" dirty="0" smtClean="0"/>
              <a:t/>
            </a:r>
            <a:br>
              <a:rPr lang="en-US" dirty="0" smtClean="0"/>
            </a:br>
            <a:endParaRPr lang="en-US" dirty="0"/>
          </a:p>
        </p:txBody>
      </p:sp>
      <p:sp>
        <p:nvSpPr>
          <p:cNvPr id="3" name="Content Placeholder 2"/>
          <p:cNvSpPr>
            <a:spLocks noGrp="1"/>
          </p:cNvSpPr>
          <p:nvPr>
            <p:ph idx="1"/>
          </p:nvPr>
        </p:nvSpPr>
        <p:spPr>
          <a:xfrm>
            <a:off x="152400" y="1143000"/>
            <a:ext cx="8839200" cy="5562600"/>
          </a:xfrm>
        </p:spPr>
        <p:txBody>
          <a:bodyPr>
            <a:normAutofit lnSpcReduction="10000"/>
          </a:bodyPr>
          <a:lstStyle/>
          <a:p>
            <a:pPr lvl="0"/>
            <a:r>
              <a:rPr lang="en-US" b="1" dirty="0" smtClean="0"/>
              <a:t>Extreme </a:t>
            </a:r>
            <a:r>
              <a:rPr lang="en-US" b="1" dirty="0"/>
              <a:t>Weather Events:</a:t>
            </a:r>
            <a:r>
              <a:rPr lang="en-US" dirty="0"/>
              <a:t> The Gambia is experiencing more frequent and severe extreme weather events, including storms, floods, and droughts. These events have devastating impacts on communities, infrastructure, and agriculture</a:t>
            </a:r>
            <a:r>
              <a:rPr lang="en-US" dirty="0" smtClean="0"/>
              <a:t>.</a:t>
            </a:r>
          </a:p>
          <a:p>
            <a:pPr lvl="0"/>
            <a:endParaRPr lang="en-US" dirty="0"/>
          </a:p>
          <a:p>
            <a:r>
              <a:rPr lang="en-US" b="1" dirty="0"/>
              <a:t>Preparedness and Response:</a:t>
            </a:r>
            <a:r>
              <a:rPr lang="en-US" dirty="0"/>
              <a:t> While there are efforts to improve disaster risk management, the country’s capacity to respond to extreme events is still limited. There is a need for better early warning systems, climate adaptation strategies, and </a:t>
            </a:r>
            <a:r>
              <a:rPr lang="en-US" dirty="0" smtClean="0"/>
              <a:t>resilience.</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b="1" dirty="0" smtClean="0"/>
              <a:t/>
            </a:r>
            <a:br>
              <a:rPr lang="en-US" b="1" dirty="0" smtClean="0"/>
            </a:br>
            <a:r>
              <a:rPr lang="en-US" b="1" dirty="0" smtClean="0"/>
              <a:t>10</a:t>
            </a:r>
            <a:r>
              <a:rPr lang="en-US" b="1" dirty="0" smtClean="0"/>
              <a:t>. Climate Adaptation and Policy</a:t>
            </a:r>
            <a:r>
              <a:rPr lang="en-US" dirty="0" smtClean="0"/>
              <a:t/>
            </a:r>
            <a:br>
              <a:rPr lang="en-US" dirty="0" smtClean="0"/>
            </a:br>
            <a:endParaRPr lang="en-US" dirty="0"/>
          </a:p>
        </p:txBody>
      </p:sp>
      <p:sp>
        <p:nvSpPr>
          <p:cNvPr id="3" name="Content Placeholder 2"/>
          <p:cNvSpPr>
            <a:spLocks noGrp="1"/>
          </p:cNvSpPr>
          <p:nvPr>
            <p:ph idx="1"/>
          </p:nvPr>
        </p:nvSpPr>
        <p:spPr>
          <a:xfrm>
            <a:off x="152400" y="1143000"/>
            <a:ext cx="8763000" cy="5562600"/>
          </a:xfrm>
        </p:spPr>
        <p:txBody>
          <a:bodyPr>
            <a:normAutofit fontScale="92500" lnSpcReduction="20000"/>
          </a:bodyPr>
          <a:lstStyle/>
          <a:p>
            <a:pPr lvl="0"/>
            <a:r>
              <a:rPr lang="en-US" b="1" dirty="0" smtClean="0"/>
              <a:t>National </a:t>
            </a:r>
            <a:r>
              <a:rPr lang="en-US" b="1" dirty="0"/>
              <a:t>Strategies:</a:t>
            </a:r>
            <a:r>
              <a:rPr lang="en-US" dirty="0"/>
              <a:t> The Gambia has developed national climate change adaptation plans, including the Gambia Nationally Determined Contributions (NDCs), to address climate change impacts. These plans include actions to promote sustainable agriculture, water management, coastal protection, and renewable energy</a:t>
            </a:r>
            <a:r>
              <a:rPr lang="en-US" dirty="0" smtClean="0"/>
              <a:t>.</a:t>
            </a:r>
          </a:p>
          <a:p>
            <a:pPr lvl="0"/>
            <a:endParaRPr lang="en-US" dirty="0"/>
          </a:p>
          <a:p>
            <a:pPr lvl="0"/>
            <a:r>
              <a:rPr lang="en-US" b="1" dirty="0"/>
              <a:t>Challenges in Implementation:</a:t>
            </a:r>
            <a:r>
              <a:rPr lang="en-US" dirty="0"/>
              <a:t> Despite the presence of policies, the country faces challenges in terms of resources, capacity, and infrastructure to fully implement climate change adaptation strategies. International support, investment, and capacity building are crucial for effective implementation.</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r>
              <a:rPr lang="en-US" b="1" dirty="0" smtClean="0"/>
              <a:t/>
            </a:r>
            <a:br>
              <a:rPr lang="en-US" b="1" dirty="0" smtClean="0"/>
            </a:br>
            <a:r>
              <a:rPr lang="en-US" b="1" dirty="0" smtClean="0"/>
              <a:t>Conclusion</a:t>
            </a:r>
            <a:r>
              <a:rPr lang="en-US" dirty="0" smtClean="0"/>
              <a:t/>
            </a:r>
            <a:br>
              <a:rPr lang="en-US" dirty="0" smtClean="0"/>
            </a:br>
            <a:endParaRPr lang="en-US" dirty="0"/>
          </a:p>
        </p:txBody>
      </p:sp>
      <p:sp>
        <p:nvSpPr>
          <p:cNvPr id="3" name="Content Placeholder 2"/>
          <p:cNvSpPr>
            <a:spLocks noGrp="1"/>
          </p:cNvSpPr>
          <p:nvPr>
            <p:ph idx="1"/>
          </p:nvPr>
        </p:nvSpPr>
        <p:spPr>
          <a:xfrm>
            <a:off x="152400" y="1066800"/>
            <a:ext cx="8839200" cy="5562600"/>
          </a:xfrm>
        </p:spPr>
        <p:txBody>
          <a:bodyPr>
            <a:normAutofit fontScale="77500" lnSpcReduction="20000"/>
          </a:bodyPr>
          <a:lstStyle/>
          <a:p>
            <a:r>
              <a:rPr lang="en-US" dirty="0" smtClean="0"/>
              <a:t>The </a:t>
            </a:r>
            <a:r>
              <a:rPr lang="en-US" dirty="0"/>
              <a:t>Gambia faces a broad spectrum of challenges due to climate change, affecting its agriculture, water resources, coastal zones, health, and overall economy. </a:t>
            </a:r>
            <a:endParaRPr lang="en-US" dirty="0" smtClean="0"/>
          </a:p>
          <a:p>
            <a:endParaRPr lang="en-US" dirty="0" smtClean="0"/>
          </a:p>
          <a:p>
            <a:r>
              <a:rPr lang="en-US" dirty="0" smtClean="0"/>
              <a:t>The </a:t>
            </a:r>
            <a:r>
              <a:rPr lang="en-US" dirty="0"/>
              <a:t>impacts are particularly pronounced for vulnerable populations, including rural farmers, fishermen, and coastal communities</a:t>
            </a:r>
            <a:r>
              <a:rPr lang="en-US" dirty="0" smtClean="0"/>
              <a:t>.</a:t>
            </a:r>
          </a:p>
          <a:p>
            <a:endParaRPr lang="en-US" dirty="0" smtClean="0"/>
          </a:p>
          <a:p>
            <a:r>
              <a:rPr lang="en-US" dirty="0" smtClean="0"/>
              <a:t> </a:t>
            </a:r>
            <a:r>
              <a:rPr lang="en-US" dirty="0"/>
              <a:t>Addressing these challenges requires a concerted effort to enhance resilience, adapt agricultural practices, improve water management, and invest in sustainable infrastructure. </a:t>
            </a:r>
            <a:endParaRPr lang="en-US" dirty="0" smtClean="0"/>
          </a:p>
          <a:p>
            <a:endParaRPr lang="en-US" dirty="0" smtClean="0"/>
          </a:p>
          <a:p>
            <a:r>
              <a:rPr lang="en-US" dirty="0" smtClean="0"/>
              <a:t>International </a:t>
            </a:r>
            <a:r>
              <a:rPr lang="en-US" dirty="0"/>
              <a:t>support, regional cooperation, and strong national policy frameworks will be essential in minimizing the long-term effects of climate change in the country.</a:t>
            </a:r>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2057399"/>
          </a:xfrm>
        </p:spPr>
        <p:txBody>
          <a:bodyPr>
            <a:normAutofit/>
          </a:bodyPr>
          <a:lstStyle/>
          <a:p>
            <a:r>
              <a:rPr lang="en-US" sz="5400" dirty="0" smtClean="0"/>
              <a:t>The End</a:t>
            </a:r>
            <a:endParaRPr lang="en-US" sz="5400" dirty="0"/>
          </a:p>
        </p:txBody>
      </p:sp>
      <p:sp>
        <p:nvSpPr>
          <p:cNvPr id="3" name="Subtitle 2"/>
          <p:cNvSpPr>
            <a:spLocks noGrp="1"/>
          </p:cNvSpPr>
          <p:nvPr>
            <p:ph type="subTitle" idx="1"/>
          </p:nvPr>
        </p:nvSpPr>
        <p:spPr>
          <a:xfrm>
            <a:off x="304800" y="2438400"/>
            <a:ext cx="8610600" cy="4114800"/>
          </a:xfrm>
        </p:spPr>
        <p:txBody>
          <a:bodyPr>
            <a:normAutofit/>
          </a:bodyPr>
          <a:lstStyle/>
          <a:p>
            <a:r>
              <a:rPr lang="en-US" sz="5400" b="1" dirty="0" smtClean="0"/>
              <a:t>Thank You For Your Kind Attention</a:t>
            </a:r>
            <a:endParaRPr lang="en-US" sz="5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a:t>
            </a:r>
            <a:r>
              <a:rPr lang="en-US" dirty="0" smtClean="0"/>
              <a:t>outline</a:t>
            </a:r>
            <a:endParaRPr lang="en-US" dirty="0"/>
          </a:p>
        </p:txBody>
      </p:sp>
      <p:sp>
        <p:nvSpPr>
          <p:cNvPr id="3" name="Content Placeholder 2"/>
          <p:cNvSpPr>
            <a:spLocks noGrp="1"/>
          </p:cNvSpPr>
          <p:nvPr>
            <p:ph idx="1"/>
          </p:nvPr>
        </p:nvSpPr>
        <p:spPr>
          <a:xfrm>
            <a:off x="457200" y="1600200"/>
            <a:ext cx="8229600" cy="5181600"/>
          </a:xfrm>
        </p:spPr>
        <p:txBody>
          <a:bodyPr>
            <a:normAutofit fontScale="77500" lnSpcReduction="20000"/>
          </a:bodyPr>
          <a:lstStyle/>
          <a:p>
            <a:r>
              <a:rPr lang="en-US" dirty="0" smtClean="0"/>
              <a:t>Introduction</a:t>
            </a:r>
          </a:p>
          <a:p>
            <a:r>
              <a:rPr lang="en-US" dirty="0"/>
              <a:t>key thematic areas </a:t>
            </a:r>
            <a:endParaRPr lang="en-US" dirty="0" smtClean="0"/>
          </a:p>
          <a:p>
            <a:pPr lvl="1"/>
            <a:r>
              <a:rPr lang="en-US" b="1" dirty="0"/>
              <a:t>Water </a:t>
            </a:r>
            <a:r>
              <a:rPr lang="en-US" b="1" dirty="0" smtClean="0"/>
              <a:t>Resources</a:t>
            </a:r>
          </a:p>
          <a:p>
            <a:pPr lvl="1"/>
            <a:r>
              <a:rPr lang="en-US" b="1" dirty="0"/>
              <a:t>Agriculture and Food </a:t>
            </a:r>
            <a:r>
              <a:rPr lang="en-US" b="1" dirty="0" smtClean="0"/>
              <a:t>Security</a:t>
            </a:r>
          </a:p>
          <a:p>
            <a:pPr lvl="1"/>
            <a:r>
              <a:rPr lang="en-US" b="1" dirty="0"/>
              <a:t>Coastal Zone and Fisheries</a:t>
            </a:r>
            <a:endParaRPr lang="en-US" dirty="0"/>
          </a:p>
          <a:p>
            <a:pPr lvl="1"/>
            <a:r>
              <a:rPr lang="en-US" b="1" dirty="0" smtClean="0"/>
              <a:t>Health</a:t>
            </a:r>
          </a:p>
          <a:p>
            <a:pPr lvl="1"/>
            <a:r>
              <a:rPr lang="en-US" b="1" dirty="0" smtClean="0"/>
              <a:t>Energy</a:t>
            </a:r>
          </a:p>
          <a:p>
            <a:pPr lvl="1"/>
            <a:r>
              <a:rPr lang="en-US" b="1" dirty="0"/>
              <a:t>Migration and Displacement</a:t>
            </a:r>
            <a:endParaRPr lang="en-US" dirty="0"/>
          </a:p>
          <a:p>
            <a:pPr lvl="1"/>
            <a:r>
              <a:rPr lang="en-US" b="1" dirty="0"/>
              <a:t>Biodiversity and Ecosystems</a:t>
            </a:r>
            <a:endParaRPr lang="en-US" dirty="0"/>
          </a:p>
          <a:p>
            <a:pPr lvl="1"/>
            <a:r>
              <a:rPr lang="en-US" b="1" dirty="0"/>
              <a:t>Economy and Infrastructure</a:t>
            </a:r>
            <a:endParaRPr lang="en-US" dirty="0"/>
          </a:p>
          <a:p>
            <a:pPr lvl="1"/>
            <a:r>
              <a:rPr lang="en-US" b="1" dirty="0"/>
              <a:t>Disaster Risk Management</a:t>
            </a:r>
            <a:endParaRPr lang="en-US" dirty="0"/>
          </a:p>
          <a:p>
            <a:pPr lvl="1"/>
            <a:r>
              <a:rPr lang="en-US" b="1" dirty="0"/>
              <a:t>Climate Adaptation and </a:t>
            </a:r>
            <a:r>
              <a:rPr lang="en-US" b="1" dirty="0" smtClean="0"/>
              <a:t>Policy</a:t>
            </a:r>
            <a:endParaRPr lang="en-US" b="1" dirty="0"/>
          </a:p>
          <a:p>
            <a:pPr lvl="1"/>
            <a:endParaRPr lang="en-US" b="1" dirty="0" smtClean="0"/>
          </a:p>
          <a:p>
            <a:pPr lvl="1">
              <a:buNone/>
            </a:pPr>
            <a:r>
              <a:rPr lang="en-US" b="1" dirty="0" smtClean="0"/>
              <a:t>Conclusion</a:t>
            </a:r>
            <a:endParaRPr lang="en-US" dirty="0" smtClean="0"/>
          </a:p>
          <a:p>
            <a:pPr lvl="1">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6553200"/>
          </a:xfrm>
        </p:spPr>
        <p:txBody>
          <a:bodyPr>
            <a:normAutofit fontScale="90000"/>
          </a:bodyPr>
          <a:lstStyle/>
          <a:p>
            <a:pPr algn="l"/>
            <a:r>
              <a:rPr lang="en-US" dirty="0" smtClean="0"/>
              <a:t/>
            </a:r>
            <a:br>
              <a:rPr lang="en-US" dirty="0" smtClean="0"/>
            </a:br>
            <a:r>
              <a:rPr lang="en-US" sz="4000" b="1" dirty="0" smtClean="0"/>
              <a:t>Introduction:-</a:t>
            </a:r>
            <a:r>
              <a:rPr lang="en-US" sz="4000" dirty="0" smtClean="0"/>
              <a:t/>
            </a:r>
            <a:br>
              <a:rPr lang="en-US" sz="4000" dirty="0" smtClean="0"/>
            </a:br>
            <a:r>
              <a:rPr lang="en-US" dirty="0"/>
              <a:t>Climate change in The Gambia is already having significant and wide-ranging impacts across various thematic areas. </a:t>
            </a:r>
            <a:r>
              <a:rPr lang="en-US" dirty="0" smtClean="0"/>
              <a:t/>
            </a:r>
            <a:br>
              <a:rPr lang="en-US" dirty="0" smtClean="0"/>
            </a:br>
            <a:r>
              <a:rPr lang="en-US" dirty="0"/>
              <a:t/>
            </a:r>
            <a:br>
              <a:rPr lang="en-US" dirty="0"/>
            </a:br>
            <a:r>
              <a:rPr lang="en-US" dirty="0" smtClean="0"/>
              <a:t>The </a:t>
            </a:r>
            <a:r>
              <a:rPr lang="en-US" dirty="0"/>
              <a:t>country, located in West Africa, faces challenges due to its reliance on climate-sensitive sectors like agriculture, water resources, and coastal areas. </a:t>
            </a:r>
            <a:r>
              <a:rPr lang="en-US" sz="4000" dirty="0" smtClean="0"/>
              <a:t/>
            </a:r>
            <a:br>
              <a:rPr lang="en-US" sz="4000" dirty="0" smtClean="0"/>
            </a:br>
            <a:r>
              <a:rPr lang="en-US" sz="4000" dirty="0" smtClean="0"/>
              <a:t/>
            </a:r>
            <a:br>
              <a:rPr lang="en-US" sz="4000" dirty="0" smtClean="0"/>
            </a:br>
            <a:r>
              <a:rPr lang="en-US" sz="4000" dirty="0"/>
              <a:t/>
            </a:r>
            <a:br>
              <a:rPr lang="en-US" sz="4000" dirty="0"/>
            </a:br>
            <a:endParaRPr lang="en-US" sz="4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fontScale="90000"/>
          </a:bodyPr>
          <a:lstStyle/>
          <a:p>
            <a:r>
              <a:rPr lang="en-US" b="1" dirty="0" smtClean="0"/>
              <a:t/>
            </a:r>
            <a:br>
              <a:rPr lang="en-US" b="1" dirty="0" smtClean="0"/>
            </a:br>
            <a:r>
              <a:rPr lang="en-US" dirty="0" smtClean="0"/>
              <a:t> key thematic areas where climate change is having an impact </a:t>
            </a:r>
            <a:r>
              <a:rPr lang="en-US" dirty="0" smtClean="0"/>
              <a:t/>
            </a:r>
            <a:br>
              <a:rPr lang="en-US" dirty="0" smtClean="0"/>
            </a:br>
            <a:endParaRPr lang="en-US" dirty="0"/>
          </a:p>
        </p:txBody>
      </p:sp>
      <p:sp>
        <p:nvSpPr>
          <p:cNvPr id="3" name="Content Placeholder 2"/>
          <p:cNvSpPr>
            <a:spLocks noGrp="1"/>
          </p:cNvSpPr>
          <p:nvPr>
            <p:ph idx="1"/>
          </p:nvPr>
        </p:nvSpPr>
        <p:spPr>
          <a:xfrm>
            <a:off x="152400" y="1295400"/>
            <a:ext cx="8763000" cy="5334000"/>
          </a:xfrm>
        </p:spPr>
        <p:txBody>
          <a:bodyPr>
            <a:normAutofit fontScale="70000" lnSpcReduction="20000"/>
          </a:bodyPr>
          <a:lstStyle/>
          <a:p>
            <a:pPr lvl="0"/>
            <a:r>
              <a:rPr lang="en-US" sz="3400" b="1" dirty="0" smtClean="0"/>
              <a:t>1. Water </a:t>
            </a:r>
            <a:r>
              <a:rPr lang="en-US" sz="3400" b="1" dirty="0" smtClean="0"/>
              <a:t>Resources</a:t>
            </a:r>
          </a:p>
          <a:p>
            <a:pPr lvl="0"/>
            <a:endParaRPr lang="en-US" sz="3400" b="1" dirty="0" smtClean="0"/>
          </a:p>
          <a:p>
            <a:pPr lvl="0"/>
            <a:r>
              <a:rPr lang="en-US" sz="3400" b="1" dirty="0" smtClean="0"/>
              <a:t>Decreased </a:t>
            </a:r>
            <a:r>
              <a:rPr lang="en-US" sz="3400" b="1" dirty="0"/>
              <a:t>Water Availability:</a:t>
            </a:r>
            <a:r>
              <a:rPr lang="en-US" sz="3400" dirty="0"/>
              <a:t> The Gambia River is the primary water source for drinking, agriculture, and industry, but the river is experiencing fluctuations in flow due to changes in rainfall patterns, upstream water use, and evaporation rates</a:t>
            </a:r>
            <a:r>
              <a:rPr lang="en-US" sz="3400" dirty="0" smtClean="0"/>
              <a:t>.</a:t>
            </a:r>
          </a:p>
          <a:p>
            <a:pPr lvl="0"/>
            <a:endParaRPr lang="en-US" sz="3400" dirty="0"/>
          </a:p>
          <a:p>
            <a:pPr lvl="0"/>
            <a:r>
              <a:rPr lang="en-US" sz="3400" b="1" dirty="0"/>
              <a:t>Droughts and Groundwater Recharge:</a:t>
            </a:r>
            <a:r>
              <a:rPr lang="en-US" sz="3400" dirty="0"/>
              <a:t> Prolonged dry periods affect groundwater recharge, exacerbating water scarcity in rural areas</a:t>
            </a:r>
            <a:r>
              <a:rPr lang="en-US" sz="3400" dirty="0" smtClean="0"/>
              <a:t>.</a:t>
            </a:r>
          </a:p>
          <a:p>
            <a:pPr lvl="0"/>
            <a:endParaRPr lang="en-US" sz="3400" dirty="0"/>
          </a:p>
          <a:p>
            <a:pPr lvl="0"/>
            <a:r>
              <a:rPr lang="en-US" sz="3400" b="1" dirty="0"/>
              <a:t>Water Quality Issues:</a:t>
            </a:r>
            <a:r>
              <a:rPr lang="en-US" sz="3400" dirty="0"/>
              <a:t> The decrease in water availability, coupled with pollution from human activities, increases the strain on water quality, which affects both drinking water and irrigation for crops.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2. </a:t>
            </a:r>
            <a:r>
              <a:rPr lang="en-US" b="1" dirty="0"/>
              <a:t>Agriculture and Food Security</a:t>
            </a:r>
            <a:r>
              <a:rPr lang="en-US" dirty="0"/>
              <a:t/>
            </a:r>
            <a:br>
              <a:rPr lang="en-US" dirty="0"/>
            </a:br>
            <a:endParaRPr lang="en-US" dirty="0"/>
          </a:p>
        </p:txBody>
      </p:sp>
      <p:sp>
        <p:nvSpPr>
          <p:cNvPr id="3" name="Content Placeholder 2"/>
          <p:cNvSpPr>
            <a:spLocks noGrp="1"/>
          </p:cNvSpPr>
          <p:nvPr>
            <p:ph idx="1"/>
          </p:nvPr>
        </p:nvSpPr>
        <p:spPr>
          <a:xfrm>
            <a:off x="152400" y="1219200"/>
            <a:ext cx="8839200" cy="5486400"/>
          </a:xfrm>
        </p:spPr>
        <p:txBody>
          <a:bodyPr>
            <a:normAutofit fontScale="70000" lnSpcReduction="20000"/>
          </a:bodyPr>
          <a:lstStyle/>
          <a:p>
            <a:pPr lvl="0"/>
            <a:r>
              <a:rPr lang="en-US" b="1" dirty="0"/>
              <a:t>Reduced Crop Yields:</a:t>
            </a:r>
            <a:r>
              <a:rPr lang="en-US" dirty="0"/>
              <a:t> The Gambia's economy relies heavily on agriculture, especially rain-fed crops such as millet, maize, and groundnuts. Climate change, with altered rainfall patterns, leads to prolonged dry spells or heavy rainfall in short periods, negatively affecting crop productivity</a:t>
            </a:r>
            <a:r>
              <a:rPr lang="en-US" dirty="0" smtClean="0"/>
              <a:t>.</a:t>
            </a:r>
          </a:p>
          <a:p>
            <a:pPr lvl="0"/>
            <a:endParaRPr lang="en-US" dirty="0"/>
          </a:p>
          <a:p>
            <a:pPr lvl="0"/>
            <a:r>
              <a:rPr lang="en-US" b="1" dirty="0"/>
              <a:t>Droughts:</a:t>
            </a:r>
            <a:r>
              <a:rPr lang="en-US" dirty="0"/>
              <a:t> Increasing frequency and intensity of droughts have led to reduced soil moisture, limiting agricultural productivity. This poses a major challenge to food security and rural livelihoods</a:t>
            </a:r>
            <a:r>
              <a:rPr lang="en-US" dirty="0" smtClean="0"/>
              <a:t>.</a:t>
            </a:r>
          </a:p>
          <a:p>
            <a:pPr lvl="0"/>
            <a:endParaRPr lang="en-US" dirty="0"/>
          </a:p>
          <a:p>
            <a:pPr lvl="0"/>
            <a:r>
              <a:rPr lang="en-US" b="1" dirty="0"/>
              <a:t>Pests and Diseases:</a:t>
            </a:r>
            <a:r>
              <a:rPr lang="en-US" dirty="0"/>
              <a:t> Warmer temperatures and irregular rainfall patterns create favorable conditions for pests and crop diseases, further threatening food production</a:t>
            </a:r>
            <a:r>
              <a:rPr lang="en-US" dirty="0" smtClean="0"/>
              <a:t>.</a:t>
            </a:r>
          </a:p>
          <a:p>
            <a:pPr lvl="0"/>
            <a:endParaRPr lang="en-US" dirty="0"/>
          </a:p>
          <a:p>
            <a:pPr lvl="0"/>
            <a:r>
              <a:rPr lang="en-US" b="1" dirty="0"/>
              <a:t>Livestock:</a:t>
            </a:r>
            <a:r>
              <a:rPr lang="en-US" dirty="0"/>
              <a:t> Increased temperatures and reduced water availability impact livestock, especially cattle and small ruminants, which are crucial to the livelihoods of many Gambian farmers.</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8001000" cy="914400"/>
          </a:xfrm>
        </p:spPr>
        <p:txBody>
          <a:bodyPr>
            <a:normAutofit fontScale="90000"/>
          </a:bodyPr>
          <a:lstStyle/>
          <a:p>
            <a:r>
              <a:rPr lang="en-US" b="1" dirty="0" smtClean="0"/>
              <a:t/>
            </a:r>
            <a:br>
              <a:rPr lang="en-US" b="1" dirty="0" smtClean="0"/>
            </a:br>
            <a:r>
              <a:rPr lang="en-US" b="1" dirty="0" smtClean="0"/>
              <a:t>3</a:t>
            </a:r>
            <a:r>
              <a:rPr lang="en-US" b="1" dirty="0"/>
              <a:t>. Coastal Zone and Fisheries</a:t>
            </a:r>
            <a:r>
              <a:rPr lang="en-US" dirty="0"/>
              <a:t/>
            </a:r>
            <a:br>
              <a:rPr lang="en-US" dirty="0"/>
            </a:br>
            <a:endParaRPr lang="en-US" dirty="0"/>
          </a:p>
        </p:txBody>
      </p:sp>
      <p:sp>
        <p:nvSpPr>
          <p:cNvPr id="3" name="Content Placeholder 2"/>
          <p:cNvSpPr>
            <a:spLocks noGrp="1"/>
          </p:cNvSpPr>
          <p:nvPr>
            <p:ph idx="1"/>
          </p:nvPr>
        </p:nvSpPr>
        <p:spPr>
          <a:xfrm>
            <a:off x="152400" y="1219200"/>
            <a:ext cx="8763000" cy="5486400"/>
          </a:xfrm>
        </p:spPr>
        <p:txBody>
          <a:bodyPr>
            <a:normAutofit fontScale="77500" lnSpcReduction="20000"/>
          </a:bodyPr>
          <a:lstStyle/>
          <a:p>
            <a:pPr lvl="0"/>
            <a:r>
              <a:rPr lang="en-US" b="1" dirty="0"/>
              <a:t>Coastal Erosion:</a:t>
            </a:r>
            <a:r>
              <a:rPr lang="en-US" dirty="0"/>
              <a:t> Rising sea levels, combined with strong coastal storms and human development near the coast, are contributing to the erosion of beaches, farmland, and infrastructure. This impacts Gambian communities who live along the coast, especially in urban areas like Banjul</a:t>
            </a:r>
            <a:r>
              <a:rPr lang="en-US" dirty="0" smtClean="0"/>
              <a:t>.</a:t>
            </a:r>
          </a:p>
          <a:p>
            <a:pPr lvl="0"/>
            <a:endParaRPr lang="en-US" dirty="0"/>
          </a:p>
          <a:p>
            <a:pPr lvl="0"/>
            <a:r>
              <a:rPr lang="en-US" b="1" dirty="0"/>
              <a:t>Saltwater Intrusion:</a:t>
            </a:r>
            <a:r>
              <a:rPr lang="en-US" dirty="0"/>
              <a:t> Rising sea levels have led to saltwater intrusion into freshwater sources and agricultural lands, particularly affecting crop production in low-lying coastal areas</a:t>
            </a:r>
            <a:r>
              <a:rPr lang="en-US" dirty="0" smtClean="0"/>
              <a:t>.</a:t>
            </a:r>
          </a:p>
          <a:p>
            <a:pPr lvl="0"/>
            <a:endParaRPr lang="en-US" dirty="0"/>
          </a:p>
          <a:p>
            <a:pPr lvl="0"/>
            <a:r>
              <a:rPr lang="en-US" b="1" dirty="0"/>
              <a:t>Fisheries Impact:</a:t>
            </a:r>
            <a:r>
              <a:rPr lang="en-US" dirty="0"/>
              <a:t> The fishing sector is vital to the Gambian economy, but rising sea temperatures and changes in rainfall patterns are altering fish migration patterns, and threatening fish stocks. This has significant economic and food security implications for coastal communities.</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b="1" dirty="0" smtClean="0"/>
              <a:t/>
            </a:r>
            <a:br>
              <a:rPr lang="en-US" b="1" dirty="0" smtClean="0"/>
            </a:br>
            <a:r>
              <a:rPr lang="en-US" b="1" dirty="0" smtClean="0"/>
              <a:t>4</a:t>
            </a:r>
            <a:r>
              <a:rPr lang="en-US" b="1" dirty="0" smtClean="0"/>
              <a:t>. Health</a:t>
            </a:r>
            <a:r>
              <a:rPr lang="en-US" dirty="0" smtClean="0"/>
              <a:t/>
            </a:r>
            <a:br>
              <a:rPr lang="en-US" dirty="0" smtClean="0"/>
            </a:br>
            <a:endParaRPr lang="en-US" dirty="0"/>
          </a:p>
        </p:txBody>
      </p:sp>
      <p:sp>
        <p:nvSpPr>
          <p:cNvPr id="3" name="Content Placeholder 2"/>
          <p:cNvSpPr>
            <a:spLocks noGrp="1"/>
          </p:cNvSpPr>
          <p:nvPr>
            <p:ph idx="1"/>
          </p:nvPr>
        </p:nvSpPr>
        <p:spPr>
          <a:xfrm>
            <a:off x="152400" y="1219200"/>
            <a:ext cx="8763000" cy="5410200"/>
          </a:xfrm>
        </p:spPr>
        <p:txBody>
          <a:bodyPr>
            <a:normAutofit fontScale="85000" lnSpcReduction="20000"/>
          </a:bodyPr>
          <a:lstStyle/>
          <a:p>
            <a:pPr lvl="0"/>
            <a:r>
              <a:rPr lang="en-US" b="1" dirty="0" smtClean="0"/>
              <a:t>Heat-Related </a:t>
            </a:r>
            <a:r>
              <a:rPr lang="en-US" b="1" dirty="0"/>
              <a:t>Illnesses:</a:t>
            </a:r>
            <a:r>
              <a:rPr lang="en-US" dirty="0"/>
              <a:t> The increasing frequency of </a:t>
            </a:r>
            <a:r>
              <a:rPr lang="en-US" dirty="0" err="1"/>
              <a:t>heatwaves</a:t>
            </a:r>
            <a:r>
              <a:rPr lang="en-US" dirty="0"/>
              <a:t> is affecting public health, leading to more cases of heat-related illnesses such as heatstroke and dehydration, particularly in urban areas</a:t>
            </a:r>
            <a:r>
              <a:rPr lang="en-US" dirty="0" smtClean="0"/>
              <a:t>.</a:t>
            </a:r>
          </a:p>
          <a:p>
            <a:pPr lvl="0"/>
            <a:endParaRPr lang="en-US" dirty="0"/>
          </a:p>
          <a:p>
            <a:pPr lvl="0"/>
            <a:r>
              <a:rPr lang="en-US" b="1" dirty="0"/>
              <a:t>Vector-borne Diseases:</a:t>
            </a:r>
            <a:r>
              <a:rPr lang="en-US" dirty="0"/>
              <a:t> Changes in temperature and rainfall affect the habitats of disease vectors, especially mosquitoes, leading to the spread of </a:t>
            </a:r>
            <a:r>
              <a:rPr lang="en-US" dirty="0" smtClean="0"/>
              <a:t>malaria </a:t>
            </a:r>
            <a:r>
              <a:rPr lang="en-US" dirty="0"/>
              <a:t>and other vector-borne diseases</a:t>
            </a:r>
            <a:r>
              <a:rPr lang="en-US" dirty="0" smtClean="0"/>
              <a:t>.</a:t>
            </a:r>
          </a:p>
          <a:p>
            <a:pPr lvl="0"/>
            <a:endParaRPr lang="en-US" dirty="0"/>
          </a:p>
          <a:p>
            <a:pPr lvl="0"/>
            <a:r>
              <a:rPr lang="en-US" b="1" dirty="0"/>
              <a:t>Waterborne Diseases:</a:t>
            </a:r>
            <a:r>
              <a:rPr lang="en-US" dirty="0"/>
              <a:t> Climate change impacts on water quality, such as contamination of water sources by flooding or inadequate sanitation, lead to an increase in waterborne diseases, particularly cholera and dysentery.</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fontScale="90000"/>
          </a:bodyPr>
          <a:lstStyle/>
          <a:p>
            <a:r>
              <a:rPr lang="en-US" b="1" dirty="0" smtClean="0"/>
              <a:t/>
            </a:r>
            <a:br>
              <a:rPr lang="en-US" b="1" dirty="0" smtClean="0"/>
            </a:br>
            <a:r>
              <a:rPr lang="en-US" b="1" dirty="0" smtClean="0"/>
              <a:t>5</a:t>
            </a:r>
            <a:r>
              <a:rPr lang="en-US" b="1" dirty="0" smtClean="0"/>
              <a:t>. Energy</a:t>
            </a:r>
            <a:r>
              <a:rPr lang="en-US" dirty="0" smtClean="0"/>
              <a:t/>
            </a:r>
            <a:br>
              <a:rPr lang="en-US" dirty="0" smtClean="0"/>
            </a:br>
            <a:endParaRPr lang="en-US" dirty="0"/>
          </a:p>
        </p:txBody>
      </p:sp>
      <p:sp>
        <p:nvSpPr>
          <p:cNvPr id="3" name="Content Placeholder 2"/>
          <p:cNvSpPr>
            <a:spLocks noGrp="1"/>
          </p:cNvSpPr>
          <p:nvPr>
            <p:ph idx="1"/>
          </p:nvPr>
        </p:nvSpPr>
        <p:spPr>
          <a:xfrm>
            <a:off x="152400" y="1219200"/>
            <a:ext cx="8763000" cy="5486400"/>
          </a:xfrm>
        </p:spPr>
        <p:txBody>
          <a:bodyPr>
            <a:normAutofit fontScale="92500" lnSpcReduction="10000"/>
          </a:bodyPr>
          <a:lstStyle/>
          <a:p>
            <a:pPr lvl="0"/>
            <a:r>
              <a:rPr lang="en-US" b="1" dirty="0" smtClean="0"/>
              <a:t>Energy </a:t>
            </a:r>
            <a:r>
              <a:rPr lang="en-US" b="1" dirty="0"/>
              <a:t>Supply Disruptions:</a:t>
            </a:r>
            <a:r>
              <a:rPr lang="en-US" dirty="0"/>
              <a:t> Droughts and reduced water flow affect hydropower generation, which is a key source of electricity in The Gambia. This can lead to power shortages or an increase in reliance on fossil fuels, contributing to higher energy costs and environmental degradation</a:t>
            </a:r>
            <a:r>
              <a:rPr lang="en-US" dirty="0" smtClean="0"/>
              <a:t>.</a:t>
            </a:r>
          </a:p>
          <a:p>
            <a:pPr lvl="0"/>
            <a:endParaRPr lang="en-US" dirty="0"/>
          </a:p>
          <a:p>
            <a:pPr lvl="0"/>
            <a:r>
              <a:rPr lang="en-US" b="1" dirty="0"/>
              <a:t>Renewable Energy Potential:</a:t>
            </a:r>
            <a:r>
              <a:rPr lang="en-US" dirty="0"/>
              <a:t> On a positive note, The Gambia has the potential to develop renewable energy sources like solar and wind. However, the transition to these sources may be hindered by insufficient infrastructure and investment.</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normAutofit fontScale="90000"/>
          </a:bodyPr>
          <a:lstStyle/>
          <a:p>
            <a:r>
              <a:rPr lang="en-US" b="1" dirty="0" smtClean="0"/>
              <a:t/>
            </a:r>
            <a:br>
              <a:rPr lang="en-US" b="1" dirty="0" smtClean="0"/>
            </a:br>
            <a:r>
              <a:rPr lang="en-US" b="1" dirty="0" smtClean="0"/>
              <a:t>6</a:t>
            </a:r>
            <a:r>
              <a:rPr lang="en-US" b="1" dirty="0" smtClean="0"/>
              <a:t>. Migration and Displacement</a:t>
            </a:r>
            <a:r>
              <a:rPr lang="en-US" dirty="0" smtClean="0"/>
              <a:t/>
            </a:r>
            <a:br>
              <a:rPr lang="en-US" dirty="0" smtClean="0"/>
            </a:br>
            <a:endParaRPr lang="en-US" dirty="0"/>
          </a:p>
        </p:txBody>
      </p:sp>
      <p:sp>
        <p:nvSpPr>
          <p:cNvPr id="3" name="Content Placeholder 2"/>
          <p:cNvSpPr>
            <a:spLocks noGrp="1"/>
          </p:cNvSpPr>
          <p:nvPr>
            <p:ph idx="1"/>
          </p:nvPr>
        </p:nvSpPr>
        <p:spPr>
          <a:xfrm>
            <a:off x="152400" y="1066800"/>
            <a:ext cx="8763000" cy="5638800"/>
          </a:xfrm>
        </p:spPr>
        <p:txBody>
          <a:bodyPr>
            <a:normAutofit fontScale="92500" lnSpcReduction="10000"/>
          </a:bodyPr>
          <a:lstStyle/>
          <a:p>
            <a:pPr lvl="0"/>
            <a:r>
              <a:rPr lang="en-US" b="1" dirty="0" smtClean="0"/>
              <a:t>Climate-Induced </a:t>
            </a:r>
            <a:r>
              <a:rPr lang="en-US" b="1" dirty="0"/>
              <a:t>Migration:</a:t>
            </a:r>
            <a:r>
              <a:rPr lang="en-US" dirty="0"/>
              <a:t> With increasing floods, droughts, and food insecurity, many Gambians are migrating from rural areas to urban centers or across borders. This migration often leads to strain on urban infrastructure, healthcare, and resources, and contributes to social challenges</a:t>
            </a:r>
            <a:r>
              <a:rPr lang="en-US" dirty="0" smtClean="0"/>
              <a:t>.</a:t>
            </a:r>
          </a:p>
          <a:p>
            <a:pPr lvl="0"/>
            <a:endParaRPr lang="en-US" dirty="0"/>
          </a:p>
          <a:p>
            <a:pPr lvl="0"/>
            <a:r>
              <a:rPr lang="en-US" b="1" dirty="0"/>
              <a:t>Coastal Displacement:</a:t>
            </a:r>
            <a:r>
              <a:rPr lang="en-US" dirty="0"/>
              <a:t> Communities living in coastal areas face displacement due to coastal erosion and flooding. Those who lose their homes may seek refuge in larger cities or migrate to neighboring countries, often without sufficient resources or support.</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1194</Words>
  <Application>Microsoft Office PowerPoint</Application>
  <PresentationFormat>On-screen Show (4:3)</PresentationFormat>
  <Paragraphs>90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 Climate Change Impacts Across Thematic Areas</vt:lpstr>
      <vt:lpstr>Presentation outline</vt:lpstr>
      <vt:lpstr> Introduction:- Climate change in The Gambia is already having significant and wide-ranging impacts across various thematic areas.   The country, located in West Africa, faces challenges due to its reliance on climate-sensitive sectors like agriculture, water resources, and coastal areas.    </vt:lpstr>
      <vt:lpstr>  key thematic areas where climate change is having an impact  </vt:lpstr>
      <vt:lpstr>2. Agriculture and Food Security </vt:lpstr>
      <vt:lpstr> 3. Coastal Zone and Fisheries </vt:lpstr>
      <vt:lpstr> 4. Health </vt:lpstr>
      <vt:lpstr> 5. Energy </vt:lpstr>
      <vt:lpstr> 6. Migration and Displacement </vt:lpstr>
      <vt:lpstr> 7. Biodiversity and Ecosystems </vt:lpstr>
      <vt:lpstr> 8. Economy and Infrastructure </vt:lpstr>
      <vt:lpstr> 9. Disaster Risk Management </vt:lpstr>
      <vt:lpstr> 10. Climate Adaptation and Policy </vt:lpstr>
      <vt:lpstr> Conclusion </vt:lpstr>
      <vt:lpstr>The End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My-PC</dc:creator>
  <cp:lastModifiedBy>My-PC</cp:lastModifiedBy>
  <cp:revision>9</cp:revision>
  <dcterms:created xsi:type="dcterms:W3CDTF">2024-11-20T23:00:10Z</dcterms:created>
  <dcterms:modified xsi:type="dcterms:W3CDTF">2024-11-21T10:31:13Z</dcterms:modified>
</cp:coreProperties>
</file>